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97" r:id="rId5"/>
  </p:sldMasterIdLst>
  <p:notesMasterIdLst>
    <p:notesMasterId r:id="rId21"/>
  </p:notesMasterIdLst>
  <p:handoutMasterIdLst>
    <p:handoutMasterId r:id="rId22"/>
  </p:handoutMasterIdLst>
  <p:sldIdLst>
    <p:sldId id="333" r:id="rId6"/>
    <p:sldId id="330" r:id="rId7"/>
    <p:sldId id="382" r:id="rId8"/>
    <p:sldId id="395" r:id="rId9"/>
    <p:sldId id="380" r:id="rId10"/>
    <p:sldId id="374" r:id="rId11"/>
    <p:sldId id="381" r:id="rId12"/>
    <p:sldId id="401" r:id="rId13"/>
    <p:sldId id="400" r:id="rId14"/>
    <p:sldId id="322" r:id="rId15"/>
    <p:sldId id="376" r:id="rId16"/>
    <p:sldId id="394" r:id="rId17"/>
    <p:sldId id="385" r:id="rId18"/>
    <p:sldId id="384" r:id="rId19"/>
    <p:sldId id="391" r:id="rId20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0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  <p15:guide id="3" orient="horz" pos="3888" userDrawn="1">
          <p15:clr>
            <a:srgbClr val="A4A3A4"/>
          </p15:clr>
        </p15:guide>
        <p15:guide id="4" pos="456" userDrawn="1">
          <p15:clr>
            <a:srgbClr val="A4A3A4"/>
          </p15:clr>
        </p15:guide>
        <p15:guide id="5" pos="72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CD95"/>
    <a:srgbClr val="46A0DC"/>
    <a:srgbClr val="B7A079"/>
    <a:srgbClr val="2C6A8C"/>
    <a:srgbClr val="000000"/>
    <a:srgbClr val="FFFFFF"/>
    <a:srgbClr val="6D6D6D"/>
    <a:srgbClr val="AB192D"/>
    <a:srgbClr val="C4122F"/>
    <a:srgbClr val="B2B7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D768D-B2E4-FC99-5554-BC8D892A91CD}" v="109" dt="2024-04-29T05:10:12.982"/>
    <p1510:client id="{12957F6F-AB25-E71C-A19B-01FF80E36F86}" v="146" dt="2024-04-30T06:16:30.938"/>
    <p1510:client id="{31379C3B-30B3-8D19-207A-407392E44DD0}" v="208" dt="2024-04-30T20:59:46.476"/>
    <p1510:client id="{8B2D50AC-4643-BE92-46F8-3EA771D01064}" v="3" dt="2024-04-30T21:50:32.241"/>
    <p1510:client id="{F7C69D25-0B35-AE5C-2E68-A7ABB4895B38}" v="63" dt="2024-04-30T05:46:58.6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720"/>
        <p:guide orient="horz" pos="960"/>
        <p:guide orient="horz" pos="3888"/>
        <p:guide pos="456"/>
        <p:guide pos="7296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gs" Target="tags/tag1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449CD-19C8-44C0-A36B-1667EDB1312B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7A2D6-6A74-4789-8A27-67CDFFE8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0795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C511E-AA3B-43E3-B946-406AB5E4C4BB}" type="datetimeFigureOut">
              <a:rPr lang="en-US" smtClean="0"/>
              <a:pPr/>
              <a:t>5/13/2024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4A049-8685-4352-9DC2-828F08FD54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59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2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07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5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885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eyWatermark-20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9092" y="2703302"/>
            <a:ext cx="4242908" cy="41546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2537925"/>
            <a:ext cx="9144000" cy="1524001"/>
          </a:xfrm>
        </p:spPr>
        <p:txBody>
          <a:bodyPr>
            <a:noAutofit/>
          </a:bodyPr>
          <a:lstStyle>
            <a:lvl1pPr>
              <a:defRPr sz="4000" b="1"/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293573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Picture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0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09600" y="1524000"/>
            <a:ext cx="7823200" cy="4648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737600" y="1524000"/>
            <a:ext cx="2844800" cy="4648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2493763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R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131" y="1066834"/>
            <a:ext cx="4459738" cy="442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59015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609600" y="2286000"/>
            <a:ext cx="9144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609600" y="4041648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2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64179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09600" y="2286000"/>
            <a:ext cx="9144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09600" y="4041648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159640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09600" y="2286000"/>
            <a:ext cx="9144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609600" y="4041648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213315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en-US" noProof="1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US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70439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94502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60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76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20425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1694"/>
      </p:ext>
    </p:extLst>
  </p:cSld>
  <p:clrMapOvr>
    <a:masterClrMapping/>
  </p:clrMapOvr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-2795" y="6391657"/>
            <a:ext cx="61239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06249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">
    <p:bg>
      <p:bgPr>
        <a:solidFill>
          <a:srgbClr val="AB19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2537925"/>
            <a:ext cx="9144000" cy="1524001"/>
          </a:xfrm>
        </p:spPr>
        <p:txBody>
          <a:bodyPr>
            <a:no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609600" y="4293573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63066116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11074400" cy="10668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3709" y="1524001"/>
            <a:ext cx="7058691" cy="46481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890" y="1524000"/>
            <a:ext cx="3564876" cy="4648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447147" y="3581135"/>
            <a:ext cx="3810000" cy="2117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45822"/>
      </p:ext>
    </p:extLst>
  </p:cSld>
  <p:clrMapOvr>
    <a:masterClrMapping/>
  </p:clrMapOvr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09600" y="1524000"/>
            <a:ext cx="7823200" cy="46482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737600" y="1524000"/>
            <a:ext cx="2844800" cy="4648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7920789"/>
      </p:ext>
    </p:extLst>
  </p:cSld>
  <p:clrMapOvr>
    <a:masterClrMapping/>
  </p:clrMapOvr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131" y="1066834"/>
            <a:ext cx="4459738" cy="442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8760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215900" dist="76200" dir="5400000">
              <a:prstClr val="black">
                <a:alpha val="1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475" y="1447800"/>
            <a:ext cx="9144000" cy="1676400"/>
          </a:xfrm>
        </p:spPr>
        <p:txBody>
          <a:bodyPr anchor="b" anchorCtr="0"/>
          <a:lstStyle>
            <a:lvl1pPr algn="l">
              <a:defRPr lang="en-US" sz="40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5475" y="3124200"/>
            <a:ext cx="9144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25475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pic>
        <p:nvPicPr>
          <p:cNvPr id="8" name="Picture 7" descr="greyWatermark-20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9092" y="2703302"/>
            <a:ext cx="4242908" cy="4154698"/>
          </a:xfrm>
          <a:prstGeom prst="rect">
            <a:avLst/>
          </a:prstGeom>
        </p:spPr>
      </p:pic>
    </p:spTree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en-US" noProof="1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US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09648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60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76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" y="6391657"/>
            <a:ext cx="612396" cy="365125"/>
          </a:xfrm>
        </p:spPr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11074400" cy="10668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3709" y="1524001"/>
            <a:ext cx="7058691" cy="46481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890" y="1524000"/>
            <a:ext cx="3564876" cy="4648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447147" y="3581135"/>
            <a:ext cx="3810000" cy="2117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338392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24000"/>
            <a:ext cx="10972800" cy="4648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387664"/>
            <a:ext cx="609600" cy="3941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9600" y="1234967"/>
            <a:ext cx="115824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315200" y="6400800"/>
            <a:ext cx="44704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Worcester Polytechnic Institute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63" r:id="rId3"/>
    <p:sldLayoutId id="2147483695" r:id="rId4"/>
    <p:sldLayoutId id="2147483664" r:id="rId5"/>
    <p:sldLayoutId id="2147483665" r:id="rId6"/>
    <p:sldLayoutId id="2147483666" r:id="rId7"/>
    <p:sldLayoutId id="2147483667" r:id="rId8"/>
    <p:sldLayoutId id="2147483683" r:id="rId9"/>
    <p:sldLayoutId id="2147483696" r:id="rId10"/>
    <p:sldLayoutId id="2147483708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>
              <a:lumMod val="85000"/>
              <a:lumOff val="15000"/>
            </a:schemeClr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5000"/>
        </a:lnSpc>
        <a:spcBef>
          <a:spcPts val="1200"/>
        </a:spcBef>
        <a:buClr>
          <a:schemeClr val="bg2"/>
        </a:buClr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594360" indent="-27432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Verdana" pitchFamily="34" charset="0"/>
        <a:buChar char="─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86868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1430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Courier New" pitchFamily="49" charset="0"/>
        <a:buChar char="o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13716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42900"/>
            <a:ext cx="10972800" cy="8001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24000"/>
            <a:ext cx="10972800" cy="4648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391657"/>
            <a:ext cx="609600" cy="3139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9600" y="1234967"/>
            <a:ext cx="115824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315200" y="6400800"/>
            <a:ext cx="44704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Worcester Polytechnic Institute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9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5000"/>
        </a:lnSpc>
        <a:spcBef>
          <a:spcPts val="1200"/>
        </a:spcBef>
        <a:buClr>
          <a:schemeClr val="bg2"/>
        </a:buClr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594360" indent="-27432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Verdana" pitchFamily="34" charset="0"/>
        <a:buChar char="─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86868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1430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Courier New" pitchFamily="49" charset="0"/>
        <a:buChar char="o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13716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2622" y="2601660"/>
            <a:ext cx="10068469" cy="1680576"/>
          </a:xfrm>
        </p:spPr>
        <p:txBody>
          <a:bodyPr/>
          <a:lstStyle/>
          <a:p>
            <a:r>
              <a:rPr lang="en-US" sz="3200">
                <a:latin typeface="Verdana"/>
                <a:ea typeface="Verdana"/>
              </a:rPr>
              <a:t>Optimizing Active Vision-Based Policy for Robotic Grasping through 3D Point Cloud Feature Extraction</a:t>
            </a:r>
            <a:endParaRPr lang="en-US" sz="32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031" y="5702123"/>
            <a:ext cx="3527533" cy="675854"/>
          </a:xfrm>
        </p:spPr>
        <p:txBody>
          <a:bodyPr>
            <a:normAutofit fontScale="92500" lnSpcReduction="10000"/>
          </a:bodyPr>
          <a:lstStyle/>
          <a:p>
            <a:br>
              <a:rPr lang="en-US">
                <a:latin typeface="Verdana"/>
                <a:ea typeface="Verdana"/>
              </a:rPr>
            </a:br>
            <a:r>
              <a:rPr lang="en-US" sz="2000">
                <a:solidFill>
                  <a:schemeClr val="tx1"/>
                </a:solidFill>
                <a:latin typeface="Verdana"/>
                <a:ea typeface="Verdana"/>
              </a:rPr>
              <a:t>Uthiralakshmi Sivaraman</a:t>
            </a:r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258FEE-4608-BE5A-BA04-48D99A3A3F46}"/>
              </a:ext>
            </a:extLst>
          </p:cNvPr>
          <p:cNvSpPr txBox="1"/>
          <p:nvPr/>
        </p:nvSpPr>
        <p:spPr>
          <a:xfrm>
            <a:off x="415606" y="4409864"/>
            <a:ext cx="401924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ea typeface="+mn-lt"/>
                <a:cs typeface="+mn-lt"/>
              </a:rPr>
              <a:t>A Comparative Study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D525FA1-8737-1004-0023-CF9A78F5E321}"/>
              </a:ext>
            </a:extLst>
          </p:cNvPr>
          <p:cNvSpPr txBox="1">
            <a:spLocks/>
          </p:cNvSpPr>
          <p:nvPr/>
        </p:nvSpPr>
        <p:spPr>
          <a:xfrm>
            <a:off x="410983" y="6043050"/>
            <a:ext cx="3631916" cy="68629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200"/>
              </a:spcBef>
              <a:buClr>
                <a:schemeClr val="bg2"/>
              </a:buClr>
              <a:buFont typeface="Arial" pitchFamily="34" charset="0"/>
              <a:buNone/>
              <a:defRPr sz="2800" kern="1200">
                <a:solidFill>
                  <a:schemeClr val="tx2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 algn="ctr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bg2"/>
              </a:buClr>
              <a:buFont typeface="Verdana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 marL="914400" indent="0" algn="ctr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bg2"/>
              </a:buClr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 marL="1371600" indent="0" algn="ctr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bg2"/>
              </a:buClr>
              <a:buFont typeface="Courier New" pitchFamily="49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 marL="1828800" indent="0" algn="ctr" defTabSz="914400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bg2"/>
              </a:buClr>
              <a:buFont typeface="Arial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>
                <a:solidFill>
                  <a:schemeClr val="tx1"/>
                </a:solidFill>
                <a:latin typeface="Verdana"/>
                <a:ea typeface="Verdana"/>
              </a:rPr>
              <a:t>Advisor: Prof. Berk Calli</a:t>
            </a:r>
            <a:endParaRPr lang="en-US" sz="2000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172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5E5F20-0CC5-82E8-F063-A38AA113308D}"/>
              </a:ext>
            </a:extLst>
          </p:cNvPr>
          <p:cNvSpPr txBox="1"/>
          <p:nvPr/>
        </p:nvSpPr>
        <p:spPr>
          <a:xfrm>
            <a:off x="4299857" y="2984665"/>
            <a:ext cx="3456777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ea typeface="Verdana"/>
              </a:rPr>
              <a:t>Thank You!</a:t>
            </a:r>
          </a:p>
          <a:p>
            <a:r>
              <a:rPr lang="en-US" sz="3200" dirty="0">
                <a:ea typeface="Verdana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220578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77746-696E-60D0-50BF-793B8471C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6200"/>
            <a:ext cx="11074400" cy="1066800"/>
          </a:xfrm>
        </p:spPr>
        <p:txBody>
          <a:bodyPr anchor="b">
            <a:normAutofit/>
          </a:bodyPr>
          <a:lstStyle/>
          <a:p>
            <a:r>
              <a:rPr lang="en-US">
                <a:latin typeface="Verdana"/>
                <a:ea typeface="Verdana"/>
              </a:rPr>
              <a:t>Imitation Learning with Expert Demonstration</a:t>
            </a:r>
            <a:endParaRPr lang="en-US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830151-48CA-34C4-699E-3565013F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63B0023-0CED-47F7-85AE-654F0B232C29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12" name="Content Placeholder 11" descr="A diagram of a process&#10;&#10;Description automatically generated">
            <a:extLst>
              <a:ext uri="{FF2B5EF4-FFF2-40B4-BE49-F238E27FC236}">
                <a16:creationId xmlns:a16="http://schemas.microsoft.com/office/drawing/2014/main" id="{78C5055D-5533-79C9-76FD-3544B3C368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776" y="1325268"/>
            <a:ext cx="11925883" cy="5065708"/>
          </a:xfrm>
        </p:spPr>
      </p:pic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C12DE3F9-D9F0-E354-F5D9-9F6736808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20" y="6390904"/>
            <a:ext cx="7984837" cy="285008"/>
          </a:xfrm>
        </p:spPr>
        <p:txBody>
          <a:bodyPr lIns="91440" tIns="45720" rIns="91440" bIns="45720" anchor="t"/>
          <a:lstStyle/>
          <a:p>
            <a:r>
              <a:rPr lang="en-US" sz="800" b="1" err="1">
                <a:ea typeface="+mn-lt"/>
                <a:cs typeface="+mn-lt"/>
              </a:rPr>
              <a:t>Img</a:t>
            </a:r>
            <a:r>
              <a:rPr lang="en-US" sz="800">
                <a:ea typeface="+mn-lt"/>
                <a:cs typeface="+mn-lt"/>
              </a:rPr>
              <a:t>:</a:t>
            </a:r>
            <a:br>
              <a:rPr lang="en-US" sz="800">
                <a:ea typeface="+mn-lt"/>
                <a:cs typeface="+mn-lt"/>
              </a:rPr>
            </a:br>
            <a:r>
              <a:rPr lang="en-US" sz="800">
                <a:ea typeface="+mn-lt"/>
                <a:cs typeface="+mn-lt"/>
              </a:rPr>
              <a:t>Natarajan, S., Brown, G., &amp; Calli, B. (2021). Grasp Synthesis for Novel Objects Using Heuristic-based and Data-driven Active Vision Methods.</a:t>
            </a:r>
            <a:br>
              <a:rPr lang="en-US" sz="800">
                <a:ea typeface="+mn-lt"/>
                <a:cs typeface="+mn-lt"/>
              </a:rPr>
            </a:br>
            <a:r>
              <a:rPr lang="en-US" sz="800">
                <a:ea typeface="+mn-lt"/>
                <a:cs typeface="+mn-lt"/>
              </a:rPr>
              <a:t>Ross, S., Gordon, G. J., &amp; Bagnell, J. A. (2010). A Reduction of Imitation Learning and Structured Prediction to No-Regret Online Learning.</a:t>
            </a:r>
            <a:endParaRPr lang="en-US">
              <a:ea typeface="Verdana"/>
            </a:endParaRPr>
          </a:p>
          <a:p>
            <a:br>
              <a:rPr lang="en-US" sz="800">
                <a:ea typeface="+mn-lt"/>
                <a:cs typeface="+mn-lt"/>
              </a:rPr>
            </a:br>
            <a:endParaRPr lang="en-US" sz="8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25900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B1DAA-7EB8-8356-308C-FCCD48A89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>
                <a:latin typeface="Verdana"/>
                <a:ea typeface="Verdana"/>
              </a:rPr>
              <a:t>Imitation Learning Reward Calculation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454D63F4-2CC9-02A7-1C42-80CE021E07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" y="6387664"/>
            <a:ext cx="609600" cy="394136"/>
          </a:xfrm>
        </p:spPr>
        <p:txBody>
          <a:bodyPr/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752931-A767-2B74-7E6B-4E53023085C2}"/>
              </a:ext>
            </a:extLst>
          </p:cNvPr>
          <p:cNvSpPr txBox="1"/>
          <p:nvPr/>
        </p:nvSpPr>
        <p:spPr>
          <a:xfrm>
            <a:off x="7161140" y="1444005"/>
            <a:ext cx="4083331" cy="38625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900">
              <a:ea typeface="Verdana"/>
            </a:endParaRPr>
          </a:p>
          <a:p>
            <a:r>
              <a:rPr lang="en-US" sz="1600" err="1">
                <a:ea typeface="+mn-lt"/>
                <a:cs typeface="+mn-lt"/>
              </a:rPr>
              <a:t>maxPath</a:t>
            </a:r>
            <a:r>
              <a:rPr lang="en-US" sz="1600">
                <a:ea typeface="+mn-lt"/>
                <a:cs typeface="+mn-lt"/>
              </a:rPr>
              <a:t>- The maximum number of steps allowed for an agent to achieve its goal within an episode. </a:t>
            </a:r>
          </a:p>
          <a:p>
            <a:r>
              <a:rPr lang="en-US" sz="1600" err="1">
                <a:ea typeface="+mn-lt"/>
                <a:cs typeface="+mn-lt"/>
              </a:rPr>
              <a:t>cStep</a:t>
            </a:r>
            <a:r>
              <a:rPr lang="en-US" sz="1600">
                <a:ea typeface="+mn-lt"/>
                <a:cs typeface="+mn-lt"/>
              </a:rPr>
              <a:t>- The current number of steps the agent has taken in the current episode.</a:t>
            </a:r>
            <a:endParaRPr lang="en-US" sz="1600">
              <a:ea typeface="Verdana"/>
            </a:endParaRPr>
          </a:p>
          <a:p>
            <a:pPr marL="342900" indent="-342900">
              <a:buFont typeface="Arial"/>
              <a:buChar char="•"/>
            </a:pPr>
            <a:endParaRPr lang="en-US" sz="1600">
              <a:latin typeface="Verdana"/>
              <a:ea typeface="Verdana"/>
              <a:cs typeface="Arial"/>
            </a:endParaRPr>
          </a:p>
          <a:p>
            <a:endParaRPr lang="en-US" sz="1600">
              <a:latin typeface="Verdana"/>
              <a:ea typeface="Verdana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1600">
                <a:latin typeface="Verdana"/>
                <a:ea typeface="Verdana"/>
                <a:cs typeface="Arial"/>
              </a:rPr>
              <a:t>During training, the imitation learning policy explores all possible camera movements.​</a:t>
            </a:r>
            <a:endParaRPr lang="en-US" sz="1600">
              <a:latin typeface="Verdana"/>
              <a:ea typeface="Verdana"/>
            </a:endParaRPr>
          </a:p>
          <a:p>
            <a:pPr marL="342900" indent="-342900">
              <a:buFont typeface="Arial"/>
              <a:buChar char="•"/>
            </a:pPr>
            <a:r>
              <a:rPr lang="en-US" sz="1600">
                <a:latin typeface="Verdana"/>
                <a:ea typeface="Verdana"/>
                <a:cs typeface="Arial"/>
              </a:rPr>
              <a:t>Clone imitates expert to achieve maximum cumulative reward</a:t>
            </a:r>
          </a:p>
          <a:p>
            <a:endParaRPr lang="en-US"/>
          </a:p>
        </p:txBody>
      </p:sp>
      <p:pic>
        <p:nvPicPr>
          <p:cNvPr id="10" name="Picture 9" descr="A diagram of a structure&#10;&#10;Description automatically generated">
            <a:extLst>
              <a:ext uri="{FF2B5EF4-FFF2-40B4-BE49-F238E27FC236}">
                <a16:creationId xmlns:a16="http://schemas.microsoft.com/office/drawing/2014/main" id="{8DED2C43-F9A1-620C-EB2E-6B938E8369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80" b="-241"/>
          <a:stretch/>
        </p:blipFill>
        <p:spPr>
          <a:xfrm>
            <a:off x="470308" y="1447404"/>
            <a:ext cx="4907399" cy="3567550"/>
          </a:xfrm>
          <a:prstGeom prst="rect">
            <a:avLst/>
          </a:prstGeom>
        </p:spPr>
      </p:pic>
      <p:pic>
        <p:nvPicPr>
          <p:cNvPr id="11" name="Picture 10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4D44D4B7-3377-692B-AA42-922416A336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" t="3658" r="56992" b="59203"/>
          <a:stretch/>
        </p:blipFill>
        <p:spPr>
          <a:xfrm>
            <a:off x="1306584" y="5156831"/>
            <a:ext cx="3205549" cy="1226098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43CBBAC-83D4-6B55-B2EB-75D59733B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1055" y="6479969"/>
            <a:ext cx="6807200" cy="304800"/>
          </a:xfrm>
        </p:spPr>
        <p:txBody>
          <a:bodyPr lIns="91440" tIns="45720" rIns="91440" bIns="45720" anchor="t"/>
          <a:lstStyle/>
          <a:p>
            <a:r>
              <a:rPr lang="en-US" sz="800" b="1" err="1">
                <a:ea typeface="+mn-lt"/>
                <a:cs typeface="+mn-lt"/>
              </a:rPr>
              <a:t>Img</a:t>
            </a:r>
            <a:r>
              <a:rPr lang="en-US" sz="800">
                <a:ea typeface="+mn-lt"/>
                <a:cs typeface="+mn-lt"/>
              </a:rPr>
              <a:t>: https://www.spiceworks.com/tech/artificial-intelligence/articles/what-is-reinforcement-learning/</a:t>
            </a:r>
            <a:endParaRPr lang="en-US" sz="800"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190504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AA377-E6C5-2F8E-56BF-665727AA7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/>
              <a:t>VFH, CVFH, FPFH</a:t>
            </a:r>
            <a:endParaRPr lang="en-US" dirty="0"/>
          </a:p>
        </p:txBody>
      </p:sp>
      <p:pic>
        <p:nvPicPr>
          <p:cNvPr id="6" name="Content Placeholder 5" descr="A white grid with black text&#10;&#10;Description automatically generated">
            <a:extLst>
              <a:ext uri="{FF2B5EF4-FFF2-40B4-BE49-F238E27FC236}">
                <a16:creationId xmlns:a16="http://schemas.microsoft.com/office/drawing/2014/main" id="{6EB8BE43-B0DB-B1C8-3722-3247ED10E7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7973" y="1413711"/>
            <a:ext cx="7977604" cy="5690936"/>
          </a:xfrm>
          <a:noFill/>
        </p:spPr>
      </p:pic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65FDE520-3ECF-FB77-B5DB-BB7EA6EA7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56BDE6-C091-7675-4C87-CF1B31D3E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63B0023-0CED-47F7-85AE-654F0B232C29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658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A0543-C094-705C-29AE-4AF17544C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/>
              <a:t>HAF, GASD, GRSD, ESF</a:t>
            </a:r>
            <a:endParaRPr lang="en-US" dirty="0"/>
          </a:p>
        </p:txBody>
      </p:sp>
      <p:pic>
        <p:nvPicPr>
          <p:cNvPr id="6" name="Content Placeholder 5" descr="A white grid with black text&#10;&#10;Description automatically generated">
            <a:extLst>
              <a:ext uri="{FF2B5EF4-FFF2-40B4-BE49-F238E27FC236}">
                <a16:creationId xmlns:a16="http://schemas.microsoft.com/office/drawing/2014/main" id="{E85D965C-CCAB-0C5C-F624-42194A7880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998" y="1353553"/>
            <a:ext cx="8407686" cy="5420225"/>
          </a:xfrm>
          <a:noFill/>
        </p:spPr>
      </p:pic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6DF40392-B9CF-C85E-59B0-078D4E3E5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7A9C20-1613-F681-8261-B3BC2A6D7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63B0023-0CED-47F7-85AE-654F0B232C29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72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AA377-E6C5-2F8E-56BF-665727AA7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/>
              <a:t>Dagger (Dataset Aggregation)</a:t>
            </a:r>
          </a:p>
        </p:txBody>
      </p:sp>
      <p:pic>
        <p:nvPicPr>
          <p:cNvPr id="6" name="Content Placeholder 5" descr="3: An overview of DAGGER from [Bagnell ...">
            <a:extLst>
              <a:ext uri="{FF2B5EF4-FFF2-40B4-BE49-F238E27FC236}">
                <a16:creationId xmlns:a16="http://schemas.microsoft.com/office/drawing/2014/main" id="{310D9194-C164-9CA2-94F4-6961E70CE8A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37994" y="2338738"/>
            <a:ext cx="4876800" cy="2990650"/>
          </a:xfr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56BDE6-C091-7675-4C87-CF1B31D3E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63B0023-0CED-47F7-85AE-654F0B232C29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9CBBF973-CB4A-419C-D55B-DED7D6563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182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/>
              <a:t>Vision based Robotic Grasping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dirty="0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499723" name="Content Placeholder 3">
            <a:extLst>
              <a:ext uri="{FF2B5EF4-FFF2-40B4-BE49-F238E27FC236}">
                <a16:creationId xmlns:a16="http://schemas.microsoft.com/office/drawing/2014/main" id="{3EC9CEA0-0D96-2DEE-C439-D42F39162B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1938" y="1452905"/>
            <a:ext cx="2844800" cy="2471058"/>
          </a:xfrm>
        </p:spPr>
        <p:txBody>
          <a:bodyPr anchor="t">
            <a:normAutofit/>
          </a:bodyPr>
          <a:lstStyle/>
          <a:p>
            <a:endParaRPr lang="en-US" b="1"/>
          </a:p>
          <a:p>
            <a:pPr marL="342900" indent="-342900">
              <a:buFont typeface="Arial"/>
              <a:buChar char="•"/>
            </a:pPr>
            <a:r>
              <a:rPr lang="en-US" sz="1600">
                <a:latin typeface="Verdana"/>
                <a:ea typeface="Verdana"/>
              </a:rPr>
              <a:t>Capture Camera data to find sufficiently good grasp using robotic arms. </a:t>
            </a:r>
          </a:p>
          <a:p>
            <a:pPr marL="342900" indent="-342900">
              <a:buFont typeface="Arial"/>
              <a:buChar char="•"/>
            </a:pPr>
            <a:r>
              <a:rPr lang="en-US" sz="1600">
                <a:latin typeface="Verdana"/>
                <a:ea typeface="Verdana"/>
              </a:rPr>
              <a:t>Grasping using Single image vs multiple images vs Real time.</a:t>
            </a:r>
          </a:p>
          <a:p>
            <a:endParaRPr lang="en-US" b="1" u="s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530968-A981-FB0B-3141-F19D52FBB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420" y="6373491"/>
            <a:ext cx="8252032" cy="403760"/>
          </a:xfrm>
        </p:spPr>
        <p:txBody>
          <a:bodyPr lIns="91440" tIns="45720" rIns="91440" bIns="45720" anchor="t"/>
          <a:lstStyle/>
          <a:p>
            <a:r>
              <a:rPr lang="en-US" sz="800" b="1" err="1">
                <a:ea typeface="+mn-lt"/>
                <a:cs typeface="+mn-lt"/>
              </a:rPr>
              <a:t>Img</a:t>
            </a:r>
            <a:r>
              <a:rPr lang="en-US" sz="800">
                <a:ea typeface="+mn-lt"/>
                <a:cs typeface="+mn-lt"/>
              </a:rPr>
              <a:t>:</a:t>
            </a:r>
            <a:endParaRPr lang="en-US" sz="800">
              <a:ea typeface="Verdana"/>
            </a:endParaRPr>
          </a:p>
          <a:p>
            <a:r>
              <a:rPr lang="en-US" sz="800">
                <a:ea typeface="+mn-lt"/>
                <a:cs typeface="+mn-lt"/>
              </a:rPr>
              <a:t>Natarajan, S., Brown, G., &amp; Calli, B. (2021). Grasp Synthesis for Novel Objects Using Heuristic-based and Data-driven Active Vision Methods.  </a:t>
            </a:r>
            <a:endParaRPr lang="en-US">
              <a:ea typeface="+mn-lt"/>
              <a:cs typeface="+mn-lt"/>
            </a:endParaRPr>
          </a:p>
          <a:p>
            <a:r>
              <a:rPr lang="en-US" sz="800" err="1">
                <a:ea typeface="+mn-lt"/>
                <a:cs typeface="+mn-lt"/>
              </a:rPr>
              <a:t>Zurbrügg</a:t>
            </a:r>
            <a:r>
              <a:rPr lang="en-US" sz="800">
                <a:ea typeface="+mn-lt"/>
                <a:cs typeface="+mn-lt"/>
              </a:rPr>
              <a:t>, R., Liu, Y., Engelmann, F., Kumar, S., Hutter, M., Patil, V., &amp; Yu, F. (2024). ICGNet: A Unified Approach for Instance-Centric Grasping</a:t>
            </a:r>
            <a:endParaRPr lang="en-US">
              <a:ea typeface="Verdana"/>
            </a:endParaRPr>
          </a:p>
        </p:txBody>
      </p:sp>
      <p:pic>
        <p:nvPicPr>
          <p:cNvPr id="6" name="Picture 5" descr="A close-up of a machine&#10;&#10;Description automatically generated">
            <a:extLst>
              <a:ext uri="{FF2B5EF4-FFF2-40B4-BE49-F238E27FC236}">
                <a16:creationId xmlns:a16="http://schemas.microsoft.com/office/drawing/2014/main" id="{D44A647B-BE9E-892D-980E-E4A6C855A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67" y="3928041"/>
            <a:ext cx="4069774" cy="24723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38A78A-D960-7ED3-C4F3-6D7D823E7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8115" y="2398474"/>
            <a:ext cx="7735756" cy="305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46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D71F5-FA3A-D70C-ED1B-3639E1A27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/>
              <a:t>Active Vision Policy for Grasping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AAC601-9AA2-4805-C9A4-BFC539F40E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63B0023-0CED-47F7-85AE-654F0B232C29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3" name="Picture 2" descr="A diagram of a machine&#10;&#10;Description automatically generated">
            <a:extLst>
              <a:ext uri="{FF2B5EF4-FFF2-40B4-BE49-F238E27FC236}">
                <a16:creationId xmlns:a16="http://schemas.microsoft.com/office/drawing/2014/main" id="{9B0DDF12-C478-F5B6-600E-ECAD5DC11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109" y="1324429"/>
            <a:ext cx="8042600" cy="5060131"/>
          </a:xfrm>
          <a:prstGeom prst="rect">
            <a:avLst/>
          </a:prstGeom>
          <a:noFill/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BD557F57-48E3-2D54-3D97-E7A7B28B16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083964" y="1415143"/>
            <a:ext cx="2844800" cy="4648200"/>
          </a:xfrm>
        </p:spPr>
        <p:txBody>
          <a:bodyPr vert="horz" lIns="91440" tIns="45720" rIns="91440" bIns="45720" rtlCol="0" anchor="t" anchorCtr="0">
            <a:normAutofit/>
          </a:bodyPr>
          <a:lstStyle/>
          <a:p>
            <a:pPr marL="342900" indent="-342900">
              <a:buChar char="•"/>
            </a:pPr>
            <a:r>
              <a:rPr lang="en-US" sz="1600">
                <a:latin typeface="Verdana"/>
                <a:ea typeface="Verdana"/>
              </a:rPr>
              <a:t>Franka Emika Panda arm with Intel Real Sense Kinect mounted.</a:t>
            </a:r>
          </a:p>
          <a:p>
            <a:pPr marL="342900" indent="-342900">
              <a:buChar char="•"/>
            </a:pPr>
            <a:r>
              <a:rPr lang="en-US" sz="1600">
                <a:latin typeface="Verdana"/>
                <a:ea typeface="Verdana"/>
              </a:rPr>
              <a:t>Collect object data through camera movement.</a:t>
            </a:r>
          </a:p>
          <a:p>
            <a:pPr marL="342900" indent="-342900">
              <a:buChar char="•"/>
            </a:pPr>
            <a:r>
              <a:rPr lang="en-US" sz="1600">
                <a:latin typeface="Verdana"/>
                <a:ea typeface="Verdana"/>
              </a:rPr>
              <a:t>Capture and process point cloud data.</a:t>
            </a:r>
          </a:p>
          <a:p>
            <a:pPr marL="342900" indent="-342900">
              <a:buChar char="•"/>
            </a:pPr>
            <a:r>
              <a:rPr lang="en-US" sz="1600">
                <a:latin typeface="Verdana"/>
                <a:ea typeface="Verdana"/>
              </a:rPr>
              <a:t>Apply Active Vision Policy to predict next camera movement.</a:t>
            </a:r>
          </a:p>
          <a:p>
            <a:endParaRPr lang="en-US" sz="19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E452D-856E-6BC1-289E-B1B42D7B3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45548" y="6388957"/>
            <a:ext cx="6431149" cy="314696"/>
          </a:xfrm>
        </p:spPr>
        <p:txBody>
          <a:bodyPr lIns="91440" tIns="45720" rIns="91440" bIns="45720" anchor="t"/>
          <a:lstStyle/>
          <a:p>
            <a:r>
              <a:rPr lang="en-US" sz="800" b="1" err="1">
                <a:ea typeface="+mn-lt"/>
                <a:cs typeface="+mn-lt"/>
              </a:rPr>
              <a:t>Img</a:t>
            </a:r>
            <a:r>
              <a:rPr lang="en-US" sz="800">
                <a:ea typeface="+mn-lt"/>
                <a:cs typeface="+mn-lt"/>
              </a:rPr>
              <a:t> :</a:t>
            </a:r>
            <a:endParaRPr lang="en-US">
              <a:ea typeface="+mn-lt"/>
              <a:cs typeface="+mn-lt"/>
            </a:endParaRPr>
          </a:p>
          <a:p>
            <a:r>
              <a:rPr lang="en-US" sz="800">
                <a:ea typeface="+mn-lt"/>
                <a:cs typeface="+mn-lt"/>
              </a:rPr>
              <a:t>Natarajan, S., Brown, G., &amp; Calli, B. (2021). Grasp Synthesis for Novel Objects Using Heuristic-based and Data-driven Active Vision Methods.</a:t>
            </a:r>
            <a:endParaRPr lang="en-US"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328703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D71F5-FA3A-D70C-ED1B-3639E1A27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 kern="1200">
                <a:latin typeface="Verdana"/>
                <a:ea typeface="Verdana"/>
              </a:rPr>
              <a:t>Imitation Learning</a:t>
            </a:r>
            <a:r>
              <a:rPr lang="en-US">
                <a:latin typeface="Verdana"/>
                <a:ea typeface="Verdana"/>
              </a:rPr>
              <a:t> based Policy Prediction</a:t>
            </a:r>
            <a:endParaRPr lang="en-US" b="1" kern="1200">
              <a:latin typeface="Verdana"/>
              <a:ea typeface="Verdan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AAC601-9AA2-4805-C9A4-BFC539F40E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" y="6387664"/>
            <a:ext cx="609600" cy="3941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63B0023-0CED-47F7-85AE-654F0B232C29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813B4508-4973-ADA9-90AA-8912A3D4E4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20595" y="1405247"/>
            <a:ext cx="2636157" cy="4648200"/>
          </a:xfrm>
        </p:spPr>
        <p:txBody>
          <a:bodyPr/>
          <a:lstStyle/>
          <a:p>
            <a:pPr marL="342900" indent="-342900">
              <a:buFont typeface="Arial,Sans-Serif"/>
              <a:buChar char="•"/>
            </a:pPr>
            <a:r>
              <a:rPr lang="en-US" sz="1600">
                <a:latin typeface="Verdana"/>
                <a:ea typeface="Verdana"/>
                <a:cs typeface="Arial"/>
              </a:rPr>
              <a:t>Imitation learning- Dataset Aggregation (Dagger) to predict the next camera viewpoint direction.</a:t>
            </a:r>
          </a:p>
          <a:p>
            <a:pPr marL="342900" indent="-342900">
              <a:buFont typeface="Arial,Sans-Serif"/>
              <a:buChar char="•"/>
            </a:pPr>
            <a:r>
              <a:rPr lang="en-US" sz="1600">
                <a:latin typeface="Verdana"/>
                <a:ea typeface="Verdana"/>
                <a:cs typeface="Arial"/>
              </a:rPr>
              <a:t>Epsilon Optimal Expert demonstration for imitation.</a:t>
            </a:r>
          </a:p>
          <a:p>
            <a:pPr marL="342900" indent="-342900">
              <a:buFont typeface="Arial,Sans-Serif"/>
              <a:buChar char="•"/>
            </a:pPr>
            <a:r>
              <a:rPr lang="en-US" sz="1600">
                <a:latin typeface="Verdana"/>
                <a:ea typeface="Verdana"/>
                <a:cs typeface="Arial"/>
              </a:rPr>
              <a:t>0° to 360 ° camera movement space with ±5° increment.</a:t>
            </a:r>
            <a:endParaRPr lang="en-US" sz="1600">
              <a:latin typeface="Verdana"/>
              <a:ea typeface="Verdana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6484E-D7DA-837B-81DD-FB3834AF2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366" y="6400800"/>
            <a:ext cx="8301511" cy="393864"/>
          </a:xfrm>
        </p:spPr>
        <p:txBody>
          <a:bodyPr lIns="91440" tIns="45720" rIns="91440" bIns="45720" anchor="t"/>
          <a:lstStyle/>
          <a:p>
            <a:r>
              <a:rPr lang="en-US" sz="800" b="1" err="1">
                <a:ea typeface="+mn-lt"/>
                <a:cs typeface="+mn-lt"/>
              </a:rPr>
              <a:t>Img</a:t>
            </a:r>
            <a:r>
              <a:rPr lang="en-US" sz="800">
                <a:ea typeface="+mn-lt"/>
                <a:cs typeface="+mn-lt"/>
              </a:rPr>
              <a:t>:</a:t>
            </a:r>
            <a:endParaRPr lang="en-US"/>
          </a:p>
          <a:p>
            <a:r>
              <a:rPr lang="en-US" sz="800">
                <a:ea typeface="+mn-lt"/>
                <a:cs typeface="+mn-lt"/>
              </a:rPr>
              <a:t>Natarajan, S., Brown, G., &amp; Calli, B. (2021). Grasp Synthesis for Novel Objects Using Heuristic-based and Data-driven Active Vision Methods.</a:t>
            </a:r>
            <a:br>
              <a:rPr lang="en-US" sz="800">
                <a:ea typeface="+mn-lt"/>
                <a:cs typeface="+mn-lt"/>
              </a:rPr>
            </a:br>
            <a:r>
              <a:rPr lang="en-US" sz="800">
                <a:ea typeface="+mn-lt"/>
                <a:cs typeface="+mn-lt"/>
              </a:rPr>
              <a:t>Ross, S., Gordon, G. J., &amp; Bagnell, J. A. (2010). A Reduction of Imitation Learning and Structured Prediction to No-Regret Online Learning.</a:t>
            </a:r>
            <a:endParaRPr lang="en-US"/>
          </a:p>
          <a:p>
            <a:br>
              <a:rPr lang="en-US" sz="800">
                <a:ea typeface="+mn-lt"/>
                <a:cs typeface="+mn-lt"/>
              </a:rPr>
            </a:br>
            <a:endParaRPr lang="en-US">
              <a:ea typeface="Verdana"/>
            </a:endParaRPr>
          </a:p>
        </p:txBody>
      </p:sp>
      <p:pic>
        <p:nvPicPr>
          <p:cNvPr id="6" name="Picture 5" descr="A diagram of a software development process&#10;&#10;Description automatically generated">
            <a:extLst>
              <a:ext uri="{FF2B5EF4-FFF2-40B4-BE49-F238E27FC236}">
                <a16:creationId xmlns:a16="http://schemas.microsoft.com/office/drawing/2014/main" id="{A2385421-7144-3846-857F-F65C8F2B5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26" y="1713724"/>
            <a:ext cx="9233064" cy="434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913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>
          <a:xfrm>
            <a:off x="609600" y="311783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Verdana"/>
                <a:ea typeface="Verdana"/>
              </a:rPr>
              <a:t>Comparison of 3D Feature Descriptors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dirty="0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499723" name="Content Placeholder 3">
            <a:extLst>
              <a:ext uri="{FF2B5EF4-FFF2-40B4-BE49-F238E27FC236}">
                <a16:creationId xmlns:a16="http://schemas.microsoft.com/office/drawing/2014/main" id="{3EC9CEA0-0D96-2DEE-C439-D42F39162B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604333" y="1342571"/>
            <a:ext cx="2509158" cy="46482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b="1" u="sng"/>
          </a:p>
          <a:p>
            <a:pPr marL="342900" indent="-342900">
              <a:buFont typeface="Arial"/>
              <a:buChar char="•"/>
            </a:pPr>
            <a:r>
              <a:rPr lang="en-US" sz="1600">
                <a:latin typeface="Verdana"/>
                <a:ea typeface="Verdana"/>
              </a:rPr>
              <a:t>Process raw RGB point cloud using feature descriptors to enhance object recognition</a:t>
            </a:r>
          </a:p>
          <a:p>
            <a:pPr marL="342900" indent="-342900">
              <a:buFont typeface="Arial"/>
              <a:buChar char="•"/>
            </a:pPr>
            <a:r>
              <a:rPr lang="en-US" sz="1600">
                <a:latin typeface="Verdana"/>
                <a:ea typeface="Verdana"/>
              </a:rPr>
              <a:t>7 different features</a:t>
            </a:r>
          </a:p>
          <a:p>
            <a:pPr marL="342900" indent="-342900">
              <a:buFont typeface="Arial"/>
              <a:buChar char="•"/>
            </a:pPr>
            <a:r>
              <a:rPr lang="en-US" sz="1600">
                <a:latin typeface="Verdana"/>
                <a:ea typeface="Verdana"/>
              </a:rPr>
              <a:t>HAF, VFH, CVFH, GASD,FPFH,GRSD, ESF</a:t>
            </a:r>
            <a:endParaRPr lang="en-US" sz="1600"/>
          </a:p>
          <a:p>
            <a:endParaRPr lang="en-US"/>
          </a:p>
        </p:txBody>
      </p:sp>
      <p:pic>
        <p:nvPicPr>
          <p:cNvPr id="7" name="Picture 6" descr="A collage of different types of images&#10;&#10;Description automatically generated">
            <a:extLst>
              <a:ext uri="{FF2B5EF4-FFF2-40B4-BE49-F238E27FC236}">
                <a16:creationId xmlns:a16="http://schemas.microsoft.com/office/drawing/2014/main" id="{DDC759F7-718C-CAB8-6AFF-29C264591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33" y="1346373"/>
            <a:ext cx="8805265" cy="4674447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5922902-097A-2BEF-4BF9-2AF853AE3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022153"/>
            <a:ext cx="7895771" cy="740228"/>
          </a:xfrm>
        </p:spPr>
        <p:txBody>
          <a:bodyPr lIns="91440" tIns="45720" rIns="91440" bIns="45720" anchor="t"/>
          <a:lstStyle/>
          <a:p>
            <a:r>
              <a:rPr lang="en-US" sz="650" b="1" err="1">
                <a:ea typeface="Verdana"/>
              </a:rPr>
              <a:t>Img</a:t>
            </a:r>
            <a:r>
              <a:rPr lang="en-US" sz="650" b="1">
                <a:ea typeface="Verdana"/>
              </a:rPr>
              <a:t>: </a:t>
            </a:r>
            <a:r>
              <a:rPr lang="en-US" sz="650">
                <a:ea typeface="Verdana"/>
              </a:rPr>
              <a:t>HAF: </a:t>
            </a:r>
            <a:r>
              <a:rPr lang="en-US" sz="650" err="1">
                <a:ea typeface="+mn-lt"/>
                <a:cs typeface="+mn-lt"/>
              </a:rPr>
              <a:t>Fischinger</a:t>
            </a:r>
            <a:r>
              <a:rPr lang="en-US" sz="650">
                <a:ea typeface="+mn-lt"/>
                <a:cs typeface="+mn-lt"/>
              </a:rPr>
              <a:t>, David &amp; Weiss, Astrid &amp; Vincze, Markus. (2015). Learning grasps with topographic features. </a:t>
            </a:r>
            <a:br>
              <a:rPr lang="en-US" sz="650">
                <a:ea typeface="+mn-lt"/>
                <a:cs typeface="+mn-lt"/>
              </a:rPr>
            </a:br>
            <a:r>
              <a:rPr lang="en-US" sz="650">
                <a:ea typeface="Verdana"/>
              </a:rPr>
              <a:t>VFH: </a:t>
            </a:r>
            <a:r>
              <a:rPr lang="en-US" sz="650" i="1">
                <a:ea typeface="+mn-lt"/>
                <a:cs typeface="+mn-lt"/>
              </a:rPr>
              <a:t>Rusu, Radu Bogdan et al. “Fast 3D recognition and pose using the Viewpoint Feature Histogram.” </a:t>
            </a:r>
            <a:br>
              <a:rPr lang="en-US" sz="650" i="1">
                <a:ea typeface="+mn-lt"/>
                <a:cs typeface="+mn-lt"/>
              </a:rPr>
            </a:br>
            <a:r>
              <a:rPr lang="en-US" sz="650" i="1">
                <a:ea typeface="Verdana"/>
              </a:rPr>
              <a:t>CVFH: </a:t>
            </a:r>
            <a:r>
              <a:rPr lang="en-US" sz="650" i="1" err="1">
                <a:ea typeface="+mn-lt"/>
                <a:cs typeface="+mn-lt"/>
              </a:rPr>
              <a:t>Aldoma</a:t>
            </a:r>
            <a:r>
              <a:rPr lang="en-US" sz="650" i="1">
                <a:ea typeface="+mn-lt"/>
                <a:cs typeface="+mn-lt"/>
              </a:rPr>
              <a:t>, A., Tombari, F., Rusu, R.B., &amp; Vincze, M. (2012). OUR-CVFH - Oriented, Unique and Repeatable Clustered Viewpoint Feature Histogram for Object Recognition and 6DOF Pose Estimation.</a:t>
            </a:r>
            <a:br>
              <a:rPr lang="en-US" sz="650" i="1">
                <a:ea typeface="+mn-lt"/>
                <a:cs typeface="+mn-lt"/>
              </a:rPr>
            </a:br>
            <a:r>
              <a:rPr lang="en-US" sz="650" i="1">
                <a:ea typeface="Verdana"/>
              </a:rPr>
              <a:t>GASD: </a:t>
            </a:r>
            <a:r>
              <a:rPr lang="en-US" sz="650">
                <a:ea typeface="+mn-lt"/>
                <a:cs typeface="+mn-lt"/>
              </a:rPr>
              <a:t>https://pcl.readthedocs.io/projects/tutorials/en/latest/gasd_estimation.html</a:t>
            </a:r>
            <a:br>
              <a:rPr lang="en-US" sz="650" i="1">
                <a:ea typeface="Verdana"/>
              </a:rPr>
            </a:br>
            <a:r>
              <a:rPr lang="en-US" sz="650" i="1">
                <a:ea typeface="Verdana"/>
              </a:rPr>
              <a:t>FPFH: </a:t>
            </a:r>
            <a:r>
              <a:rPr lang="en-US" sz="650" i="1">
                <a:ea typeface="+mn-lt"/>
                <a:cs typeface="+mn-lt"/>
              </a:rPr>
              <a:t>Rusu, Radu Bogdan, Nico </a:t>
            </a:r>
            <a:r>
              <a:rPr lang="en-US" sz="650" i="1" err="1">
                <a:ea typeface="+mn-lt"/>
                <a:cs typeface="+mn-lt"/>
              </a:rPr>
              <a:t>Blodow</a:t>
            </a:r>
            <a:r>
              <a:rPr lang="en-US" sz="650" i="1">
                <a:ea typeface="+mn-lt"/>
                <a:cs typeface="+mn-lt"/>
              </a:rPr>
              <a:t> and Michael Beetz. “Fast Point Feature Histograms (FPFH) for 3D registration.”</a:t>
            </a:r>
          </a:p>
          <a:p>
            <a:r>
              <a:rPr lang="en-US" sz="650" i="1" err="1">
                <a:ea typeface="+mn-lt"/>
                <a:cs typeface="+mn-lt"/>
              </a:rPr>
              <a:t>GRSD</a:t>
            </a:r>
            <a:r>
              <a:rPr lang="en-US" sz="650" i="1" err="1">
                <a:ea typeface="Verdana"/>
              </a:rPr>
              <a:t>:</a:t>
            </a:r>
            <a:r>
              <a:rPr lang="en-US" sz="650" err="1">
                <a:ea typeface="+mn-lt"/>
                <a:cs typeface="+mn-lt"/>
              </a:rPr>
              <a:t>Marton</a:t>
            </a:r>
            <a:r>
              <a:rPr lang="en-US" sz="650">
                <a:ea typeface="+mn-lt"/>
                <a:cs typeface="+mn-lt"/>
              </a:rPr>
              <a:t>, Zoltan &amp; </a:t>
            </a:r>
            <a:r>
              <a:rPr lang="en-US" sz="650" err="1">
                <a:ea typeface="+mn-lt"/>
                <a:cs typeface="+mn-lt"/>
              </a:rPr>
              <a:t>Pangercic</a:t>
            </a:r>
            <a:r>
              <a:rPr lang="en-US" sz="650">
                <a:ea typeface="+mn-lt"/>
                <a:cs typeface="+mn-lt"/>
              </a:rPr>
              <a:t>, Dejan &amp; </a:t>
            </a:r>
            <a:r>
              <a:rPr lang="en-US" sz="650" err="1">
                <a:ea typeface="+mn-lt"/>
                <a:cs typeface="+mn-lt"/>
              </a:rPr>
              <a:t>Blodow</a:t>
            </a:r>
            <a:r>
              <a:rPr lang="en-US" sz="650">
                <a:ea typeface="+mn-lt"/>
                <a:cs typeface="+mn-lt"/>
              </a:rPr>
              <a:t>, Nico &amp; </a:t>
            </a:r>
            <a:r>
              <a:rPr lang="en-US" sz="650" err="1">
                <a:ea typeface="+mn-lt"/>
                <a:cs typeface="+mn-lt"/>
              </a:rPr>
              <a:t>Kleinehellefort</a:t>
            </a:r>
            <a:r>
              <a:rPr lang="en-US" sz="650">
                <a:ea typeface="+mn-lt"/>
                <a:cs typeface="+mn-lt"/>
              </a:rPr>
              <a:t>, J. &amp; Beetz, Michael. (2010). General 3D modelling of novel objects from a single view. </a:t>
            </a:r>
            <a:endParaRPr lang="en-US" sz="650">
              <a:ea typeface="Verdana"/>
            </a:endParaRPr>
          </a:p>
          <a:p>
            <a:r>
              <a:rPr lang="en-US" sz="650" i="1">
                <a:ea typeface="Verdana"/>
              </a:rPr>
              <a:t>ESF: </a:t>
            </a:r>
            <a:r>
              <a:rPr lang="en-US" sz="650" i="1" err="1">
                <a:ea typeface="+mn-lt"/>
                <a:cs typeface="+mn-lt"/>
              </a:rPr>
              <a:t>Wohlkinger</a:t>
            </a:r>
            <a:r>
              <a:rPr lang="en-US" sz="650" i="1">
                <a:ea typeface="+mn-lt"/>
                <a:cs typeface="+mn-lt"/>
              </a:rPr>
              <a:t>, Walter and Markus Vincze. “Ensemble of shape functions for 3D object classification.” </a:t>
            </a:r>
            <a:endParaRPr lang="en-US" sz="650" i="1"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975963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CD311-6FFE-80EB-4AC0-45887AC1E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6200"/>
            <a:ext cx="11074400" cy="1066800"/>
          </a:xfrm>
        </p:spPr>
        <p:txBody>
          <a:bodyPr anchor="b">
            <a:normAutofit/>
          </a:bodyPr>
          <a:lstStyle/>
          <a:p>
            <a:r>
              <a:rPr lang="en-US"/>
              <a:t>Dataset</a:t>
            </a:r>
          </a:p>
        </p:txBody>
      </p:sp>
      <p:pic>
        <p:nvPicPr>
          <p:cNvPr id="8" name="Picture 7" descr="A group of objects on a table&#10;&#10;Description automatically generated">
            <a:extLst>
              <a:ext uri="{FF2B5EF4-FFF2-40B4-BE49-F238E27FC236}">
                <a16:creationId xmlns:a16="http://schemas.microsoft.com/office/drawing/2014/main" id="{7AF4A31E-EACE-F1EB-693D-1DEC979708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4" b="1"/>
          <a:stretch/>
        </p:blipFill>
        <p:spPr>
          <a:xfrm>
            <a:off x="4323840" y="1524001"/>
            <a:ext cx="7058691" cy="4648199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80290-6377-B9F3-6D7B-B2EBC33FE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4676" y="1487715"/>
            <a:ext cx="3011519" cy="4176486"/>
          </a:xfrm>
        </p:spPr>
        <p:txBody>
          <a:bodyPr anchor="t">
            <a:normAutofit lnSpcReduction="10000"/>
          </a:bodyPr>
          <a:lstStyle/>
          <a:p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A subset of </a:t>
            </a:r>
            <a:r>
              <a:rPr lang="en-US" sz="1600" b="1">
                <a:solidFill>
                  <a:schemeClr val="tx1"/>
                </a:solidFill>
                <a:latin typeface="Verdana"/>
                <a:ea typeface="Verdana"/>
              </a:rPr>
              <a:t>Yale-CMU-Berkeley (YCB)</a:t>
            </a: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 Object and Model Set</a:t>
            </a:r>
          </a:p>
          <a:p>
            <a:endParaRPr lang="en-US" sz="1600">
              <a:solidFill>
                <a:schemeClr val="tx1"/>
              </a:solidFill>
              <a:latin typeface="Verdana"/>
              <a:ea typeface="Verdana"/>
            </a:endParaRPr>
          </a:p>
          <a:p>
            <a:endParaRPr lang="en-US" sz="1600">
              <a:solidFill>
                <a:schemeClr val="tx1"/>
              </a:solidFill>
            </a:endParaRPr>
          </a:p>
          <a:p>
            <a:pPr marL="342900" indent="-342900">
              <a:buChar char="•"/>
            </a:pP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Objects of daily life with different shapes, sizes, textures, weight and rigidity</a:t>
            </a:r>
          </a:p>
          <a:p>
            <a:pPr marL="342900" indent="-342900">
              <a:buChar char="•"/>
            </a:pPr>
            <a:r>
              <a:rPr lang="en-US" sz="1600">
                <a:solidFill>
                  <a:schemeClr val="tx1"/>
                </a:solidFill>
                <a:latin typeface="Verdana"/>
                <a:ea typeface="Verdana"/>
              </a:rPr>
              <a:t>Widely used for robotic manipulation benchmar</a:t>
            </a:r>
            <a:r>
              <a:rPr lang="en-US" sz="1900">
                <a:solidFill>
                  <a:schemeClr val="tx1"/>
                </a:solidFill>
                <a:latin typeface="Verdana"/>
                <a:ea typeface="Verdana"/>
              </a:rPr>
              <a:t>k</a:t>
            </a:r>
            <a:r>
              <a:rPr lang="en-US" sz="1900">
                <a:latin typeface="Verdana"/>
                <a:ea typeface="Verdana"/>
              </a:rPr>
              <a:t>                   </a:t>
            </a:r>
          </a:p>
          <a:p>
            <a:br>
              <a:rPr lang="en-US" sz="1900"/>
            </a:br>
            <a:endParaRPr lang="en-US" sz="19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A1558-EE6A-BAB5-77BA-BA7222A5A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63B0023-0CED-47F7-85AE-654F0B232C29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BEA3D-22EE-8117-A2EE-A83D5AD9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43" y="6390904"/>
            <a:ext cx="6807200" cy="304800"/>
          </a:xfrm>
        </p:spPr>
        <p:txBody>
          <a:bodyPr lIns="91440" tIns="45720" rIns="91440" bIns="45720" anchor="t"/>
          <a:lstStyle/>
          <a:p>
            <a:r>
              <a:rPr lang="en-US" sz="800" b="1" err="1">
                <a:ea typeface="Verdana"/>
              </a:rPr>
              <a:t>Img</a:t>
            </a:r>
            <a:r>
              <a:rPr lang="en-US" sz="800" err="1">
                <a:ea typeface="Verdana"/>
              </a:rPr>
              <a:t>:</a:t>
            </a:r>
            <a:r>
              <a:rPr lang="en-US" sz="800" err="1">
                <a:ea typeface="+mn-lt"/>
                <a:cs typeface="+mn-lt"/>
              </a:rPr>
              <a:t>https</a:t>
            </a:r>
            <a:r>
              <a:rPr lang="en-US" sz="800">
                <a:ea typeface="+mn-lt"/>
                <a:cs typeface="+mn-lt"/>
              </a:rPr>
              <a:t>://www.ycbbenchmarks.com/</a:t>
            </a:r>
          </a:p>
          <a:p>
            <a:r>
              <a:rPr lang="en-US" sz="800">
                <a:ea typeface="+mn-lt"/>
                <a:cs typeface="+mn-lt"/>
              </a:rPr>
              <a:t>Natarajan, S., Brown, G., &amp; Calli, B. (2021). Grasp Synthesis for Novel Objects Using Heuristic-based and Data-driven Active Vision Methods.</a:t>
            </a:r>
            <a:br>
              <a:rPr lang="en-US" sz="800">
                <a:ea typeface="+mn-lt"/>
                <a:cs typeface="+mn-lt"/>
              </a:rPr>
            </a:br>
            <a:br>
              <a:rPr lang="en-US" sz="800">
                <a:ea typeface="+mn-lt"/>
                <a:cs typeface="+mn-lt"/>
              </a:rPr>
            </a:br>
            <a:endParaRPr lang="en-US" sz="800"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115080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33D40-2539-EB84-FC1E-2FBA7765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</p:spPr>
        <p:txBody>
          <a:bodyPr anchor="b">
            <a:normAutofit/>
          </a:bodyPr>
          <a:lstStyle/>
          <a:p>
            <a:r>
              <a:rPr lang="en-US"/>
              <a:t>Methodology and Evalution Metrics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C788B12-967B-A7BE-09F5-D5F8072480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16000" y="1676400"/>
            <a:ext cx="4876800" cy="4495800"/>
          </a:xfrm>
        </p:spPr>
        <p:txBody>
          <a:bodyPr anchor="t">
            <a:normAutofit/>
          </a:bodyPr>
          <a:lstStyle/>
          <a:p>
            <a:pPr marL="342900" indent="-342900">
              <a:buChar char="•"/>
            </a:pPr>
            <a:r>
              <a:rPr lang="en-US" sz="1800" dirty="0">
                <a:latin typeface="Verdana"/>
                <a:ea typeface="Verdana"/>
              </a:rPr>
              <a:t>Number of camera movement steps taken to find Successful Grasp</a:t>
            </a:r>
          </a:p>
          <a:p>
            <a:pPr marL="342900" indent="-342900">
              <a:buChar char="•"/>
            </a:pPr>
            <a:r>
              <a:rPr lang="en-US" sz="1800" dirty="0">
                <a:latin typeface="Verdana"/>
                <a:ea typeface="Verdana"/>
              </a:rPr>
              <a:t>Mean cumulative reward and standard deviation</a:t>
            </a:r>
          </a:p>
          <a:p>
            <a:pPr marL="342900" indent="-342900"/>
            <a:r>
              <a:rPr lang="en-US" sz="1800" dirty="0">
                <a:latin typeface="Verdana"/>
                <a:ea typeface="Verdana"/>
              </a:rPr>
              <a:t>Model training time vs evaluation time</a:t>
            </a:r>
          </a:p>
          <a:p>
            <a:pPr marL="342900" indent="-342900">
              <a:buChar char="•"/>
            </a:pPr>
            <a:r>
              <a:rPr lang="en-US" sz="1800" dirty="0">
                <a:latin typeface="Verdana"/>
                <a:ea typeface="Verdana"/>
              </a:rPr>
              <a:t>Percentage of Successful Grasps</a:t>
            </a:r>
          </a:p>
          <a:p>
            <a:pPr marL="342900" indent="-342900"/>
            <a:r>
              <a:rPr lang="en-US" sz="1800" dirty="0">
                <a:latin typeface="Verdana"/>
                <a:ea typeface="Verdana"/>
              </a:rPr>
              <a:t>3 cross-validation folds and test on simulation </a:t>
            </a:r>
            <a:endParaRPr lang="en-US" sz="1800" dirty="0"/>
          </a:p>
          <a:p>
            <a:pPr marL="342900" indent="-342900"/>
            <a:endParaRPr lang="en-US" sz="2200"/>
          </a:p>
          <a:p>
            <a:pPr marL="342900" indent="-342900"/>
            <a:endParaRPr lang="en-US" sz="2200"/>
          </a:p>
        </p:txBody>
      </p:sp>
      <p:pic>
        <p:nvPicPr>
          <p:cNvPr id="7" name="Picture 6" descr="A white sheet with black text&#10;&#10;Description automatically generated">
            <a:extLst>
              <a:ext uri="{FF2B5EF4-FFF2-40B4-BE49-F238E27FC236}">
                <a16:creationId xmlns:a16="http://schemas.microsoft.com/office/drawing/2014/main" id="{7DCEB7B3-0011-7600-2300-C860E2CAD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600" y="1693164"/>
            <a:ext cx="4876800" cy="4462272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A09ABB-083A-4069-C971-FFBB6812C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" y="6387664"/>
            <a:ext cx="609600" cy="39413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FEBEB0A-9E3D-4B14-9782-E2AE3DA60D96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7429817B-7813-872F-B2EE-5A8A935B4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558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09C7-ABE4-3BEA-0640-1C4E492C8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Verdana"/>
                <a:ea typeface="Verdana"/>
              </a:rPr>
              <a:t>Train Results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AA8B62-EDB6-74A1-4677-BA7F2801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4CEA4A5-A462-7E0D-26C1-DD9E55097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7612" y="1387876"/>
            <a:ext cx="4738789" cy="3463090"/>
          </a:xfrm>
          <a:prstGeom prst="rect">
            <a:avLst/>
          </a:prstGeom>
        </p:spPr>
      </p:pic>
      <p:pic>
        <p:nvPicPr>
          <p:cNvPr id="24" name="Picture 23" descr="A graph of a graph of a graph of a graph of a graph of a graph of a graph of a graph of a graph of a graph of a graph of a graph of a graph of&#10;&#10;Description automatically generated">
            <a:extLst>
              <a:ext uri="{FF2B5EF4-FFF2-40B4-BE49-F238E27FC236}">
                <a16:creationId xmlns:a16="http://schemas.microsoft.com/office/drawing/2014/main" id="{9C1920DC-3F91-8188-DFA1-E74DAFE3C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49" y="1280856"/>
            <a:ext cx="4742448" cy="27923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DBB7B4D-D890-7FF9-1681-2AE92B3349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06" y="4068172"/>
            <a:ext cx="4872789" cy="292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40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09C7-ABE4-3BEA-0640-1C4E492C8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Verdana"/>
                <a:ea typeface="Verdana"/>
              </a:rPr>
              <a:t>Test Results</a:t>
            </a:r>
            <a:endParaRPr lang="en-US" dirty="0"/>
          </a:p>
        </p:txBody>
      </p:sp>
      <p:pic>
        <p:nvPicPr>
          <p:cNvPr id="7" name="Content Placeholder 6" descr="A comparison of a step number and a step number&#10;&#10;Description automatically generated">
            <a:extLst>
              <a:ext uri="{FF2B5EF4-FFF2-40B4-BE49-F238E27FC236}">
                <a16:creationId xmlns:a16="http://schemas.microsoft.com/office/drawing/2014/main" id="{E3B935E0-A847-C571-D210-F583A97249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2100" y="1348759"/>
            <a:ext cx="6096000" cy="2333297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AA8B62-EDB6-74A1-4677-BA7F2801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95F93-24B6-BDFC-5FC2-048A18085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0DA29B-C094-D336-DD83-BEDC196A773D}"/>
              </a:ext>
            </a:extLst>
          </p:cNvPr>
          <p:cNvSpPr txBox="1"/>
          <p:nvPr/>
        </p:nvSpPr>
        <p:spPr>
          <a:xfrm>
            <a:off x="8184078" y="4195948"/>
            <a:ext cx="3813204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FPFH showing </a:t>
            </a:r>
          </a:p>
          <a:p>
            <a:r>
              <a:rPr lang="en-US" dirty="0"/>
              <a:t>optimal performance </a:t>
            </a:r>
          </a:p>
          <a:p>
            <a:r>
              <a:rPr lang="en-US" dirty="0"/>
              <a:t>and efficiency in training time.</a:t>
            </a:r>
            <a:endParaRPr lang="en-US" dirty="0">
              <a:ea typeface="Verdana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FPFH excelled in learning </a:t>
            </a:r>
            <a:endParaRPr lang="en-US" sz="1600" dirty="0">
              <a:ea typeface="Verdana"/>
            </a:endParaRPr>
          </a:p>
          <a:p>
            <a:r>
              <a:rPr lang="en-US" dirty="0"/>
              <a:t>curves and efficiency</a:t>
            </a:r>
            <a:endParaRPr lang="en-US" sz="1600" dirty="0"/>
          </a:p>
          <a:p>
            <a:r>
              <a:rPr lang="en-US" dirty="0"/>
              <a:t>across all folds.</a:t>
            </a:r>
            <a:endParaRPr lang="en-US" sz="1600" dirty="0">
              <a:ea typeface="Verdana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ea typeface="Verdana"/>
            </a:endParaRPr>
          </a:p>
        </p:txBody>
      </p:sp>
      <p:pic>
        <p:nvPicPr>
          <p:cNvPr id="11" name="Content Placeholder 10" descr="A graph of a step number distribution&#10;&#10;Description automatically generated">
            <a:extLst>
              <a:ext uri="{FF2B5EF4-FFF2-40B4-BE49-F238E27FC236}">
                <a16:creationId xmlns:a16="http://schemas.microsoft.com/office/drawing/2014/main" id="{3A90E033-6BC4-6854-D0E0-8888A7980C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554325" y="3697680"/>
            <a:ext cx="3812026" cy="2778826"/>
          </a:xfrm>
        </p:spPr>
      </p:pic>
      <p:pic>
        <p:nvPicPr>
          <p:cNvPr id="12" name="Picture 11" descr="A diagram of a step number&#10;&#10;Description automatically generated">
            <a:extLst>
              <a:ext uri="{FF2B5EF4-FFF2-40B4-BE49-F238E27FC236}">
                <a16:creationId xmlns:a16="http://schemas.microsoft.com/office/drawing/2014/main" id="{A13B2B39-5698-6E49-BDA5-9EF65DB4FB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1630" y="1346859"/>
            <a:ext cx="3924611" cy="28480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CBED0BE-824C-662B-79B1-C09BD1E9594B}"/>
              </a:ext>
            </a:extLst>
          </p:cNvPr>
          <p:cNvSpPr txBox="1"/>
          <p:nvPr/>
        </p:nvSpPr>
        <p:spPr>
          <a:xfrm>
            <a:off x="10826338" y="2958934"/>
            <a:ext cx="75212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 dirty="0">
                <a:ea typeface="Verdana"/>
              </a:rPr>
              <a:t>FOLD2 </a:t>
            </a:r>
            <a:endParaRPr lang="en-US" sz="1100" b="1" dirty="0" err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194A79-CB86-B2DA-1F32-669262C59F9B}"/>
              </a:ext>
            </a:extLst>
          </p:cNvPr>
          <p:cNvSpPr txBox="1"/>
          <p:nvPr/>
        </p:nvSpPr>
        <p:spPr>
          <a:xfrm>
            <a:off x="805543" y="5080659"/>
            <a:ext cx="75212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 dirty="0">
                <a:ea typeface="Verdana"/>
              </a:rPr>
              <a:t>FOLD3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5478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5e1d76e6ed25a0b9acc172e1212e12c5ea2ecb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PI-White">
  <a:themeElements>
    <a:clrScheme name="Custom 56">
      <a:dk1>
        <a:sysClr val="windowText" lastClr="000000"/>
      </a:dk1>
      <a:lt1>
        <a:sysClr val="window" lastClr="FFFFFF"/>
      </a:lt1>
      <a:dk2>
        <a:srgbClr val="6D6D6D"/>
      </a:dk2>
      <a:lt2>
        <a:srgbClr val="AB192D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6D6D6D"/>
      </a:accent6>
      <a:hlink>
        <a:srgbClr val="46A0DC"/>
      </a:hlink>
      <a:folHlink>
        <a:srgbClr val="808DA9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 bwMode="auto">
        <a:solidFill>
          <a:schemeClr val="accent2"/>
        </a:solidFill>
        <a:ln w="12700" cap="sq" algn="ctr">
          <a:solidFill>
            <a:schemeClr val="tx2"/>
          </a:solidFill>
          <a:miter lim="800000"/>
          <a:headEnd/>
          <a:tailEnd/>
        </a:ln>
        <a:effectLst/>
      </a:spPr>
      <a:bodyPr wrap="none" anchor="ctr"/>
      <a:lstStyle>
        <a:defPPr algn="ctr">
          <a:defRPr sz="1600" dirty="0" smtClean="0">
            <a:solidFill>
              <a:schemeClr val="bg1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 algn="ctr"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WPI_Gray">
  <a:themeElements>
    <a:clrScheme name="Custom 57">
      <a:dk1>
        <a:srgbClr val="FFFFFF"/>
      </a:dk1>
      <a:lt1>
        <a:srgbClr val="6D6D6D"/>
      </a:lt1>
      <a:dk2>
        <a:srgbClr val="000000"/>
      </a:dk2>
      <a:lt2>
        <a:srgbClr val="FFFFFF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D9CD95"/>
      </a:accent6>
      <a:hlink>
        <a:srgbClr val="46A0DC"/>
      </a:hlink>
      <a:folHlink>
        <a:srgbClr val="808DA9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 bwMode="auto">
        <a:solidFill>
          <a:schemeClr val="accent2">
            <a:lumMod val="40000"/>
            <a:lumOff val="60000"/>
          </a:schemeClr>
        </a:solidFill>
        <a:ln w="12700" cap="sq" algn="ctr">
          <a:solidFill>
            <a:schemeClr val="tx1"/>
          </a:solidFill>
          <a:miter lim="800000"/>
          <a:headEnd/>
          <a:tailEnd/>
        </a:ln>
        <a:effectLst/>
      </a:spPr>
      <a:bodyPr wrap="none" rtlCol="0" anchor="ctr"/>
      <a:lstStyle>
        <a:defPPr algn="ctr">
          <a:defRPr sz="1600" dirty="0" smtClean="0">
            <a:solidFill>
              <a:schemeClr val="bg1"/>
            </a:solidFill>
            <a:latin typeface="+mn-lt"/>
          </a:defRPr>
        </a:defPPr>
      </a:lstStyle>
    </a:spDef>
    <a:lnDef>
      <a:spPr bwMode="auto">
        <a:solidFill>
          <a:schemeClr val="accent2"/>
        </a:solidFill>
        <a:ln w="19050" cap="sq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noAutofit/>
      </a:bodyPr>
      <a:lstStyle>
        <a:defPPr algn="ctr">
          <a:defRPr sz="1600" dirty="0" err="1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5302DDE2116B845BB6E1F0F07E6A992" ma:contentTypeVersion="18" ma:contentTypeDescription="Create a new document." ma:contentTypeScope="" ma:versionID="1dc3218a138bb39841aee956647b0316">
  <xsd:schema xmlns:xsd="http://www.w3.org/2001/XMLSchema" xmlns:xs="http://www.w3.org/2001/XMLSchema" xmlns:p="http://schemas.microsoft.com/office/2006/metadata/properties" xmlns:ns2="b4279e85-d334-4d46-b716-00c09a2df769" xmlns:ns3="4269318d-9f75-4f44-aa64-2c77dc54cdc2" targetNamespace="http://schemas.microsoft.com/office/2006/metadata/properties" ma:root="true" ma:fieldsID="b13ec30c695857b716b66585d1e78139" ns2:_="" ns3:_="">
    <xsd:import namespace="b4279e85-d334-4d46-b716-00c09a2df769"/>
    <xsd:import namespace="4269318d-9f75-4f44-aa64-2c77dc54cd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279e85-d334-4d46-b716-00c09a2df7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822fa50b-dfd9-4bb6-9271-ff5c2232ab1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69318d-9f75-4f44-aa64-2c77dc54cdc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14b61ce-e7a2-430e-9bee-d5acbbcc8a81}" ma:internalName="TaxCatchAll" ma:showField="CatchAllData" ma:web="4269318d-9f75-4f44-aa64-2c77dc54cdc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4279e85-d334-4d46-b716-00c09a2df769">
      <Terms xmlns="http://schemas.microsoft.com/office/infopath/2007/PartnerControls"/>
    </lcf76f155ced4ddcb4097134ff3c332f>
    <TaxCatchAll xmlns="4269318d-9f75-4f44-aa64-2c77dc54cdc2" xsi:nil="true"/>
    <SharedWithUsers xmlns="4269318d-9f75-4f44-aa64-2c77dc54cdc2">
      <UserInfo>
        <DisplayName>Brown, Galen</DisplayName>
        <AccountId>27</AccountId>
        <AccountType/>
      </UserInfo>
      <UserInfo>
        <DisplayName>Calli, Berk</DisplayName>
        <AccountId>7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B86E972-75E3-464A-9B86-BC5DB13EFAA3}">
  <ds:schemaRefs>
    <ds:schemaRef ds:uri="4269318d-9f75-4f44-aa64-2c77dc54cdc2"/>
    <ds:schemaRef ds:uri="b4279e85-d334-4d46-b716-00c09a2df76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0F866BC-930C-405C-9754-868B407F60AC}">
  <ds:schemaRefs>
    <ds:schemaRef ds:uri="4269318d-9f75-4f44-aa64-2c77dc54cdc2"/>
    <ds:schemaRef ds:uri="b4279e85-d334-4d46-b716-00c09a2df76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12972B1-088E-4F4E-9684-9D31C4738DB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WPI_2012Multi</Template>
  <Application>Microsoft Office PowerPoint</Application>
  <PresentationFormat>Widescreen</PresentationFormat>
  <Slides>15</Slides>
  <Notes>2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WPI-White</vt:lpstr>
      <vt:lpstr>WPI_Gray</vt:lpstr>
      <vt:lpstr>Optimizing Active Vision-Based Policy for Robotic Grasping through 3D Point Cloud Feature Extraction</vt:lpstr>
      <vt:lpstr>Vision based Robotic Grasping</vt:lpstr>
      <vt:lpstr>Active Vision Policy for Grasping</vt:lpstr>
      <vt:lpstr>Imitation Learning based Policy Prediction</vt:lpstr>
      <vt:lpstr>Comparison of 3D Feature Descriptors</vt:lpstr>
      <vt:lpstr>Dataset</vt:lpstr>
      <vt:lpstr>Methodology and Evalution Metrics</vt:lpstr>
      <vt:lpstr>Train Results</vt:lpstr>
      <vt:lpstr>Test Results</vt:lpstr>
      <vt:lpstr>PowerPoint Presentation</vt:lpstr>
      <vt:lpstr>Imitation Learning with Expert Demonstration</vt:lpstr>
      <vt:lpstr>Imitation Learning Reward Calculation</vt:lpstr>
      <vt:lpstr>VFH, CVFH, FPFH</vt:lpstr>
      <vt:lpstr>HAF, GASD, GRSD, ESF</vt:lpstr>
      <vt:lpstr>Dagger (Dataset Aggregation)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Title, Verdana Bold 40pt</dc:title>
  <dc:creator>Melissa</dc:creator>
  <cp:revision>187</cp:revision>
  <dcterms:created xsi:type="dcterms:W3CDTF">2015-05-27T13:16:15Z</dcterms:created>
  <dcterms:modified xsi:type="dcterms:W3CDTF">2024-05-13T17:47:06Z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0x010100E5302DDE2116B845BB6E1F0F07E6A992</vt:lpwstr>
  </property>
  <property fmtid="{D5CDD505-2E9C-101B-9397-08002B2CF9AE}" pid="3" name="MediaServiceImageTags">
    <vt:lpwstr/>
  </property>
</Properties>
</file>